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</p:sldMasterIdLst>
  <p:notesMasterIdLst>
    <p:notesMasterId r:id="rId37"/>
  </p:notesMasterIdLst>
  <p:handoutMasterIdLst>
    <p:handoutMasterId r:id="rId38"/>
  </p:handoutMasterIdLst>
  <p:sldIdLst>
    <p:sldId id="305" r:id="rId2"/>
    <p:sldId id="307" r:id="rId3"/>
    <p:sldId id="308" r:id="rId4"/>
    <p:sldId id="309" r:id="rId5"/>
    <p:sldId id="306" r:id="rId6"/>
    <p:sldId id="310" r:id="rId7"/>
    <p:sldId id="281" r:id="rId8"/>
    <p:sldId id="284" r:id="rId9"/>
    <p:sldId id="283" r:id="rId10"/>
    <p:sldId id="296" r:id="rId11"/>
    <p:sldId id="303" r:id="rId12"/>
    <p:sldId id="311" r:id="rId13"/>
    <p:sldId id="312" r:id="rId14"/>
    <p:sldId id="313" r:id="rId15"/>
    <p:sldId id="314" r:id="rId16"/>
    <p:sldId id="304" r:id="rId17"/>
    <p:sldId id="318" r:id="rId18"/>
    <p:sldId id="315" r:id="rId19"/>
    <p:sldId id="320" r:id="rId20"/>
    <p:sldId id="321" r:id="rId21"/>
    <p:sldId id="322" r:id="rId22"/>
    <p:sldId id="323" r:id="rId23"/>
    <p:sldId id="316" r:id="rId24"/>
    <p:sldId id="319" r:id="rId25"/>
    <p:sldId id="317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</p:sldIdLst>
  <p:sldSz cx="10691813" cy="7561263"/>
  <p:notesSz cx="7315200" cy="9601200"/>
  <p:defaultTextStyle>
    <a:defPPr>
      <a:defRPr lang="en-US"/>
    </a:defPPr>
    <a:lvl1pPr marL="0" algn="l" defTabSz="104296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482" algn="l" defTabSz="104296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2965" algn="l" defTabSz="104296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447" algn="l" defTabSz="104296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5929" algn="l" defTabSz="104296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412" algn="l" defTabSz="104296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8894" algn="l" defTabSz="104296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376" algn="l" defTabSz="104296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1859" algn="l" defTabSz="104296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382">
          <p15:clr>
            <a:srgbClr val="A4A3A4"/>
          </p15:clr>
        </p15:guide>
        <p15:guide id="4" pos="33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3" autoAdjust="0"/>
    <p:restoredTop sz="94803" autoAdjust="0"/>
  </p:normalViewPr>
  <p:slideViewPr>
    <p:cSldViewPr>
      <p:cViewPr varScale="1">
        <p:scale>
          <a:sx n="59" d="100"/>
          <a:sy n="59" d="100"/>
        </p:scale>
        <p:origin x="1428" y="42"/>
      </p:cViewPr>
      <p:guideLst>
        <p:guide orient="horz" pos="2160"/>
        <p:guide pos="2880"/>
        <p:guide orient="horz" pos="2382"/>
        <p:guide pos="3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2298"/>
    </p:cViewPr>
  </p:sorterViewPr>
  <p:notesViewPr>
    <p:cSldViewPr>
      <p:cViewPr varScale="1">
        <p:scale>
          <a:sx n="54" d="100"/>
          <a:sy n="54" d="100"/>
        </p:scale>
        <p:origin x="2784" y="4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5CBAC3D-EBEE-4820-8663-E793D90DB177}" type="datetimeFigureOut">
              <a:rPr lang="en-IN" smtClean="0"/>
              <a:pPr/>
              <a:t>12-10-2024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5BE38153-F5C3-43E9-B1B3-6820974F76F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8752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6.png>
</file>

<file path=ppt/media/image17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65B566A5-67C5-4E3E-9C6E-79469278F95F}" type="datetimeFigureOut">
              <a:rPr lang="en-IN" smtClean="0"/>
              <a:pPr/>
              <a:t>12-10-2024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2838" y="720725"/>
            <a:ext cx="5089525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9FD433C-C65C-4D37-94B3-5A547A2C39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7978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429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21482" algn="l" defTabSz="10429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42965" algn="l" defTabSz="10429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64447" algn="l" defTabSz="10429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85929" algn="l" defTabSz="10429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07412" algn="l" defTabSz="10429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128894" algn="l" defTabSz="10429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50376" algn="l" defTabSz="10429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71859" algn="l" defTabSz="104296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500">
                <a:solidFill>
                  <a:schemeClr val="tx1"/>
                </a:solidFill>
                <a:latin typeface="Times New Roman" pitchFamily="18" charset="0"/>
              </a:defRPr>
            </a:lvl1pPr>
            <a:lvl2pPr marL="785372" indent="-302066">
              <a:defRPr sz="2500">
                <a:solidFill>
                  <a:schemeClr val="tx1"/>
                </a:solidFill>
                <a:latin typeface="Times New Roman" pitchFamily="18" charset="0"/>
              </a:defRPr>
            </a:lvl2pPr>
            <a:lvl3pPr marL="1208265" indent="-241653">
              <a:defRPr sz="2500">
                <a:solidFill>
                  <a:schemeClr val="tx1"/>
                </a:solidFill>
                <a:latin typeface="Times New Roman" pitchFamily="18" charset="0"/>
              </a:defRPr>
            </a:lvl3pPr>
            <a:lvl4pPr marL="1691571" indent="-241653">
              <a:defRPr sz="2500">
                <a:solidFill>
                  <a:schemeClr val="tx1"/>
                </a:solidFill>
                <a:latin typeface="Times New Roman" pitchFamily="18" charset="0"/>
              </a:defRPr>
            </a:lvl4pPr>
            <a:lvl5pPr marL="2174878" indent="-241653">
              <a:defRPr sz="2500">
                <a:solidFill>
                  <a:schemeClr val="tx1"/>
                </a:solidFill>
                <a:latin typeface="Times New Roman" pitchFamily="18" charset="0"/>
              </a:defRPr>
            </a:lvl5pPr>
            <a:lvl6pPr marL="2658184" indent="-24165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Times New Roman" pitchFamily="18" charset="0"/>
              </a:defRPr>
            </a:lvl6pPr>
            <a:lvl7pPr marL="3141490" indent="-24165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Times New Roman" pitchFamily="18" charset="0"/>
              </a:defRPr>
            </a:lvl7pPr>
            <a:lvl8pPr marL="3624796" indent="-24165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Times New Roman" pitchFamily="18" charset="0"/>
              </a:defRPr>
            </a:lvl8pPr>
            <a:lvl9pPr marL="4108102" indent="-24165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D2B226E2-B873-45AA-A1FD-707A1343463B}" type="slidenum">
              <a:rPr lang="en-US" sz="1300"/>
              <a:pPr/>
              <a:t>17</a:t>
            </a:fld>
            <a:endParaRPr lang="en-US" sz="130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4425" y="722313"/>
            <a:ext cx="5086350" cy="3597275"/>
          </a:xfrm>
          <a:solidFill>
            <a:srgbClr val="FFFFFF"/>
          </a:solidFill>
          <a:ln w="12700" cap="flat"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7332" tIns="48667" rIns="97332" bIns="48667"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9"/>
          <p:cNvSpPr>
            <a:spLocks noChangeArrowheads="1"/>
          </p:cNvSpPr>
          <p:nvPr userDrawn="1"/>
        </p:nvSpPr>
        <p:spPr bwMode="auto">
          <a:xfrm>
            <a:off x="0" y="6931158"/>
            <a:ext cx="10691813" cy="672112"/>
          </a:xfrm>
          <a:prstGeom prst="rect">
            <a:avLst/>
          </a:prstGeom>
          <a:solidFill>
            <a:srgbClr val="26267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4296" tIns="52148" rIns="104296" bIns="52148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 Box 16"/>
          <p:cNvSpPr txBox="1">
            <a:spLocks noChangeArrowheads="1"/>
          </p:cNvSpPr>
          <p:nvPr userDrawn="1"/>
        </p:nvSpPr>
        <p:spPr bwMode="auto">
          <a:xfrm>
            <a:off x="356394" y="2211181"/>
            <a:ext cx="9979025" cy="29368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04296" tIns="52148" rIns="104296" bIns="52148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fontAlgn="base" hangingPunct="0">
              <a:lnSpc>
                <a:spcPct val="150000"/>
              </a:lnSpc>
              <a:spcBef>
                <a:spcPct val="50000"/>
              </a:spcBef>
              <a:spcAft>
                <a:spcPct val="0"/>
              </a:spcAft>
            </a:pPr>
            <a:r>
              <a:rPr lang="en-US" sz="4100" b="1" i="0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Template for Preparing Presentation</a:t>
            </a:r>
          </a:p>
          <a:p>
            <a:pPr algn="ctr" eaLnBrk="0" fontAlgn="base" hangingPunct="0">
              <a:lnSpc>
                <a:spcPct val="150000"/>
              </a:lnSpc>
              <a:spcBef>
                <a:spcPct val="50000"/>
              </a:spcBef>
              <a:spcAft>
                <a:spcPct val="0"/>
              </a:spcAft>
            </a:pPr>
            <a:r>
              <a:rPr lang="en-US" sz="4100" b="1" i="0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Session 2</a:t>
            </a:r>
            <a:endParaRPr lang="en-US" sz="2700" b="0" i="0" kern="1200" baseline="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pPr algn="ctr" eaLnBrk="0" fontAlgn="base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</a:pPr>
            <a:r>
              <a:rPr lang="en-US" sz="2700" b="0" i="0" kern="1200" baseline="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SASTRA University</a:t>
            </a:r>
          </a:p>
        </p:txBody>
      </p:sp>
      <p:sp>
        <p:nvSpPr>
          <p:cNvPr id="7" name="Text Box 18"/>
          <p:cNvSpPr txBox="1">
            <a:spLocks noChangeArrowheads="1"/>
          </p:cNvSpPr>
          <p:nvPr userDrawn="1"/>
        </p:nvSpPr>
        <p:spPr bwMode="auto">
          <a:xfrm>
            <a:off x="2791751" y="7043177"/>
            <a:ext cx="5078611" cy="52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04296" tIns="52148" rIns="104296" bIns="52148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700" dirty="0">
                <a:solidFill>
                  <a:srgbClr val="FFFFFF"/>
                </a:solidFill>
                <a:latin typeface="French Script MT" pitchFamily="66" charset="0"/>
              </a:rPr>
              <a:t>Progress Through Quality Education</a:t>
            </a:r>
          </a:p>
        </p:txBody>
      </p:sp>
    </p:spTree>
    <p:extLst>
      <p:ext uri="{BB962C8B-B14F-4D97-AF65-F5344CB8AC3E}">
        <p14:creationId xmlns:p14="http://schemas.microsoft.com/office/powerpoint/2010/main" val="79875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5367" y="175391"/>
            <a:ext cx="6370539" cy="597757"/>
          </a:xfrm>
          <a:prstGeom prst="rect">
            <a:avLst/>
          </a:prstGeom>
        </p:spPr>
        <p:txBody>
          <a:bodyPr lIns="104296" tIns="52148" rIns="104296" bIns="52148">
            <a:sp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197" y="1092183"/>
            <a:ext cx="10335419" cy="5838975"/>
          </a:xfrm>
        </p:spPr>
        <p:txBody>
          <a:bodyPr/>
          <a:lstStyle>
            <a:lvl1pPr>
              <a:lnSpc>
                <a:spcPts val="3600"/>
              </a:lnSpc>
              <a:spcBef>
                <a:spcPts val="0"/>
              </a:spcBef>
              <a:defRPr/>
            </a:lvl1pPr>
            <a:lvl2pPr>
              <a:lnSpc>
                <a:spcPts val="3600"/>
              </a:lnSpc>
              <a:spcBef>
                <a:spcPts val="0"/>
              </a:spcBef>
              <a:defRPr/>
            </a:lvl2pPr>
            <a:lvl3pPr>
              <a:lnSpc>
                <a:spcPts val="3600"/>
              </a:lnSpc>
              <a:spcBef>
                <a:spcPts val="0"/>
              </a:spcBef>
              <a:defRPr/>
            </a:lvl3pPr>
            <a:lvl4pPr>
              <a:lnSpc>
                <a:spcPts val="3600"/>
              </a:lnSpc>
              <a:spcBef>
                <a:spcPts val="0"/>
              </a:spcBef>
              <a:defRPr/>
            </a:lvl4pPr>
            <a:lvl5pPr>
              <a:lnSpc>
                <a:spcPts val="3600"/>
              </a:lnSpc>
              <a:spcBef>
                <a:spcPts val="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199412" y="7225205"/>
            <a:ext cx="1425575" cy="304053"/>
          </a:xfrm>
        </p:spPr>
        <p:txBody>
          <a:bodyPr/>
          <a:lstStyle>
            <a:lvl1pPr>
              <a:defRPr sz="1400"/>
            </a:lvl1pPr>
          </a:lstStyle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6904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0887" y="130226"/>
            <a:ext cx="6036419" cy="597757"/>
          </a:xfrm>
          <a:prstGeom prst="rect">
            <a:avLst/>
          </a:prstGeom>
        </p:spPr>
        <p:txBody>
          <a:bodyPr lIns="104296" tIns="52148" rIns="104296" bIns="52148">
            <a:sp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63345" y="7225205"/>
            <a:ext cx="1521071" cy="273047"/>
          </a:xfrm>
        </p:spPr>
        <p:txBody>
          <a:bodyPr/>
          <a:lstStyle/>
          <a:p>
            <a:pPr>
              <a:defRPr/>
            </a:pPr>
            <a:fld id="{895465C8-0E71-406C-9EDF-6DC9EB482070}" type="datetime5">
              <a:rPr lang="en-IN" sz="1400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61748" y="1061161"/>
            <a:ext cx="5051250" cy="59960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5435005" y="1054700"/>
            <a:ext cx="5051250" cy="6002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6022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77" y="168028"/>
            <a:ext cx="8731647" cy="924154"/>
          </a:xfrm>
          <a:prstGeom prst="rect">
            <a:avLst/>
          </a:prstGeom>
        </p:spPr>
        <p:txBody>
          <a:bodyPr lIns="104296" tIns="52148" rIns="104296" bIns="52148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425575" y="1428239"/>
            <a:ext cx="4276725" cy="5460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5880497" y="1428239"/>
            <a:ext cx="4276725" cy="5460912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603772" y="7225207"/>
            <a:ext cx="7573368" cy="336056"/>
          </a:xfrm>
          <a:prstGeom prst="rect">
            <a:avLst/>
          </a:prstGeom>
        </p:spPr>
        <p:txBody>
          <a:bodyPr lIns="104296" tIns="52148" rIns="104296" bIns="52148"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 2003 McGraw-Hill Australia Pty Ltd PPTs t/a </a:t>
            </a:r>
            <a:r>
              <a:rPr lang="en-GB" i="1"/>
              <a:t>Organisational Behaviour on the Pacific Rim</a:t>
            </a:r>
            <a:r>
              <a:rPr lang="en-GB"/>
              <a:t> by McShane and Travaglione</a:t>
            </a:r>
            <a:endParaRPr lang="en-GB" i="1">
              <a:solidFill>
                <a:srgbClr val="66006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1FFC04-D95E-4326-9ED2-92C5C0D47C57}" type="slidenum">
              <a:rPr lang="en-GB"/>
              <a:pPr>
                <a:defRPr/>
              </a:pPr>
              <a:t>‹#›</a:t>
            </a:fld>
            <a:endParaRPr lang="en-GB" b="0">
              <a:solidFill>
                <a:srgbClr val="9966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717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77" y="168028"/>
            <a:ext cx="8731647" cy="924154"/>
          </a:xfrm>
          <a:prstGeom prst="rect">
            <a:avLst/>
          </a:prstGeom>
        </p:spPr>
        <p:txBody>
          <a:bodyPr lIns="104296" tIns="52148" rIns="104296" bIns="52148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603772" y="7225207"/>
            <a:ext cx="7573368" cy="336056"/>
          </a:xfrm>
          <a:prstGeom prst="rect">
            <a:avLst/>
          </a:prstGeom>
        </p:spPr>
        <p:txBody>
          <a:bodyPr lIns="104296" tIns="52148" rIns="104296" bIns="52148"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 2003 McGraw-Hill Australia Pty Ltd PPTs t/a </a:t>
            </a:r>
            <a:r>
              <a:rPr lang="en-GB" i="1"/>
              <a:t>Organisational Behaviour on the Pacific Rim</a:t>
            </a:r>
            <a:r>
              <a:rPr lang="en-GB"/>
              <a:t> by McShane and Travaglione</a:t>
            </a:r>
            <a:endParaRPr lang="en-GB" i="1">
              <a:solidFill>
                <a:srgbClr val="66006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B830F4-757F-41CE-B041-22F0A3763414}" type="slidenum">
              <a:rPr lang="en-GB"/>
              <a:pPr>
                <a:defRPr/>
              </a:pPr>
              <a:t>‹#›</a:t>
            </a:fld>
            <a:endParaRPr lang="en-GB" b="0">
              <a:solidFill>
                <a:srgbClr val="9966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2462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77" y="168028"/>
            <a:ext cx="8731647" cy="924154"/>
          </a:xfrm>
          <a:prstGeom prst="rect">
            <a:avLst/>
          </a:prstGeom>
        </p:spPr>
        <p:txBody>
          <a:bodyPr lIns="104296" tIns="52148" rIns="104296" bIns="52148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25575" y="1428239"/>
            <a:ext cx="4276725" cy="5460912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80497" y="1428239"/>
            <a:ext cx="4276725" cy="5460912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603772" y="7225207"/>
            <a:ext cx="7573368" cy="336056"/>
          </a:xfrm>
          <a:prstGeom prst="rect">
            <a:avLst/>
          </a:prstGeom>
        </p:spPr>
        <p:txBody>
          <a:bodyPr lIns="104296" tIns="52148" rIns="104296" bIns="52148"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 2003 McGraw-Hill Australia Pty Ltd PPTs t/a </a:t>
            </a:r>
            <a:r>
              <a:rPr lang="en-GB" i="1"/>
              <a:t>Organisational Behaviour on the Pacific Rim</a:t>
            </a:r>
            <a:r>
              <a:rPr lang="en-GB"/>
              <a:t> by McShane and Travaglione</a:t>
            </a:r>
            <a:endParaRPr lang="en-GB" i="1">
              <a:solidFill>
                <a:srgbClr val="66006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F3E034-61A1-42DB-AF0F-8AE9E3A98E49}" type="slidenum">
              <a:rPr lang="en-GB"/>
              <a:pPr>
                <a:defRPr/>
              </a:pPr>
              <a:t>‹#›</a:t>
            </a:fld>
            <a:endParaRPr lang="en-GB" b="0">
              <a:solidFill>
                <a:srgbClr val="9966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3216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Rectangle 19"/>
          <p:cNvSpPr>
            <a:spLocks noChangeArrowheads="1"/>
          </p:cNvSpPr>
          <p:nvPr userDrawn="1"/>
        </p:nvSpPr>
        <p:spPr bwMode="auto">
          <a:xfrm>
            <a:off x="0" y="7144692"/>
            <a:ext cx="10691813" cy="462077"/>
          </a:xfrm>
          <a:prstGeom prst="rect">
            <a:avLst/>
          </a:prstGeom>
          <a:solidFill>
            <a:srgbClr val="26267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4296" tIns="52148" rIns="104296" bIns="52148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8197" y="1050176"/>
            <a:ext cx="10335419" cy="583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4296" tIns="52148" rIns="104296" bIns="521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52" name="Rectangle 28"/>
          <p:cNvSpPr>
            <a:spLocks noChangeArrowheads="1"/>
          </p:cNvSpPr>
          <p:nvPr userDrawn="1"/>
        </p:nvSpPr>
        <p:spPr bwMode="auto">
          <a:xfrm>
            <a:off x="0" y="911213"/>
            <a:ext cx="10691813" cy="132386"/>
          </a:xfrm>
          <a:prstGeom prst="rect">
            <a:avLst/>
          </a:prstGeom>
          <a:solidFill>
            <a:srgbClr val="26267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4296" tIns="52148" rIns="104296" bIns="52148" anchor="ctr"/>
          <a:lstStyle/>
          <a:p>
            <a:pPr eaLnBrk="0" fontAlgn="base" hangingPunct="0">
              <a:lnSpc>
                <a:spcPts val="36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4550" y="7204203"/>
            <a:ext cx="1521071" cy="357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296" tIns="52148" rIns="104296" bIns="52148" numCol="1" anchor="t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D173934C-5A8E-4307-8577-739A068507F4}" type="datetime5">
              <a:rPr lang="en-IN" sz="1400" smtClean="0">
                <a:solidFill>
                  <a:srgbClr val="FFFFFF"/>
                </a:solidFill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12-Oct-24</a:t>
            </a:fld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1040" name="Rectangle 1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974311" y="7225206"/>
            <a:ext cx="2494756" cy="311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296" tIns="52148" rIns="104296" bIns="52148" numCol="1" anchor="t" anchorCtr="0" compatLnSpc="1">
            <a:prstTxWarp prst="textNoShape">
              <a:avLst/>
            </a:prstTxWarp>
          </a:bodyPr>
          <a:lstStyle>
            <a:lvl1pPr algn="r">
              <a:defRPr sz="1600">
                <a:solidFill>
                  <a:schemeClr val="bg1"/>
                </a:solidFill>
              </a:defRPr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2A66A362-4403-4718-B072-B01303837876}" type="slidenum">
              <a:rPr lang="en-US">
                <a:solidFill>
                  <a:srgbClr val="FFFFFF"/>
                </a:solidFill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7" b="8028"/>
          <a:stretch/>
        </p:blipFill>
        <p:spPr bwMode="auto">
          <a:xfrm>
            <a:off x="0" y="83297"/>
            <a:ext cx="2834179" cy="801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18"/>
          <p:cNvSpPr txBox="1">
            <a:spLocks noChangeArrowheads="1"/>
          </p:cNvSpPr>
          <p:nvPr userDrawn="1"/>
        </p:nvSpPr>
        <p:spPr bwMode="auto">
          <a:xfrm>
            <a:off x="2791751" y="7130629"/>
            <a:ext cx="5078611" cy="536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04296" tIns="52148" rIns="104296" bIns="52148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2800" dirty="0">
                <a:solidFill>
                  <a:srgbClr val="FFFFFF"/>
                </a:solidFill>
                <a:latin typeface="French Script MT" pitchFamily="66" charset="0"/>
              </a:rPr>
              <a:t>Progress Through Quality Education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</a:defRPr>
      </a:lvl5pPr>
      <a:lvl6pPr marL="521482" algn="ct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6pPr>
      <a:lvl7pPr marL="1042965" algn="ct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7pPr>
      <a:lvl8pPr marL="1564447" algn="ct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8pPr>
      <a:lvl9pPr marL="2085929" algn="ct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charset="0"/>
        </a:defRPr>
      </a:lvl9pPr>
    </p:titleStyle>
    <p:bodyStyle>
      <a:lvl1pPr marL="391112" indent="-391112" algn="l" rtl="0" eaLnBrk="0" fontAlgn="base" hangingPunct="0">
        <a:lnSpc>
          <a:spcPts val="4400"/>
        </a:lnSpc>
        <a:spcBef>
          <a:spcPts val="0"/>
        </a:spcBef>
        <a:spcAft>
          <a:spcPct val="0"/>
        </a:spcAft>
        <a:buClr>
          <a:srgbClr val="000097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847409" indent="-325926" algn="l" rtl="0" eaLnBrk="0" fontAlgn="base" hangingPunct="0">
        <a:lnSpc>
          <a:spcPts val="4400"/>
        </a:lnSpc>
        <a:spcBef>
          <a:spcPts val="0"/>
        </a:spcBef>
        <a:spcAft>
          <a:spcPct val="0"/>
        </a:spcAft>
        <a:buClr>
          <a:schemeClr val="tx1"/>
        </a:buClr>
        <a:buFont typeface="Arial" charset="0"/>
        <a:buChar char="–"/>
        <a:defRPr sz="2700">
          <a:solidFill>
            <a:srgbClr val="000097"/>
          </a:solidFill>
          <a:latin typeface="+mn-lt"/>
        </a:defRPr>
      </a:lvl2pPr>
      <a:lvl3pPr marL="1303706" indent="-260741" algn="l" rtl="0" eaLnBrk="0" fontAlgn="base" hangingPunct="0">
        <a:lnSpc>
          <a:spcPts val="4400"/>
        </a:lnSpc>
        <a:spcBef>
          <a:spcPts val="0"/>
        </a:spcBef>
        <a:spcAft>
          <a:spcPct val="0"/>
        </a:spcAft>
        <a:buClr>
          <a:srgbClr val="000097"/>
        </a:buClr>
        <a:buFont typeface="Wingdings" pitchFamily="2" charset="2"/>
        <a:buChar char="ü"/>
        <a:defRPr sz="2300">
          <a:solidFill>
            <a:schemeClr val="tx1"/>
          </a:solidFill>
          <a:latin typeface="+mn-lt"/>
        </a:defRPr>
      </a:lvl3pPr>
      <a:lvl4pPr marL="1825188" indent="-260741" algn="l" rtl="0" eaLnBrk="0" fontAlgn="base" hangingPunct="0">
        <a:lnSpc>
          <a:spcPts val="4400"/>
        </a:lnSpc>
        <a:spcBef>
          <a:spcPts val="0"/>
        </a:spcBef>
        <a:spcAft>
          <a:spcPct val="0"/>
        </a:spcAft>
        <a:buClr>
          <a:schemeClr val="tx1"/>
        </a:buClr>
        <a:buFont typeface="Arial" charset="0"/>
        <a:buChar char="–"/>
        <a:defRPr>
          <a:solidFill>
            <a:srgbClr val="000097"/>
          </a:solidFill>
          <a:latin typeface="+mn-lt"/>
        </a:defRPr>
      </a:lvl4pPr>
      <a:lvl5pPr marL="2346670" indent="-260741" algn="l" rtl="0" eaLnBrk="0" fontAlgn="base" hangingPunct="0">
        <a:lnSpc>
          <a:spcPts val="4400"/>
        </a:lnSpc>
        <a:spcBef>
          <a:spcPts val="0"/>
        </a:spcBef>
        <a:spcAft>
          <a:spcPct val="0"/>
        </a:spcAft>
        <a:buClr>
          <a:srgbClr val="000097"/>
        </a:buClr>
        <a:buFont typeface="Arial" charset="0"/>
        <a:buChar char="»"/>
        <a:defRPr>
          <a:solidFill>
            <a:schemeClr val="tx1"/>
          </a:solidFill>
          <a:latin typeface="+mn-lt"/>
        </a:defRPr>
      </a:lvl5pPr>
      <a:lvl6pPr marL="2868153" indent="-260741" algn="l" rtl="0" fontAlgn="base">
        <a:spcBef>
          <a:spcPct val="20000"/>
        </a:spcBef>
        <a:spcAft>
          <a:spcPct val="0"/>
        </a:spcAft>
        <a:buClr>
          <a:srgbClr val="000097"/>
        </a:buClr>
        <a:buFont typeface="Arial" charset="0"/>
        <a:buChar char="»"/>
        <a:defRPr>
          <a:solidFill>
            <a:schemeClr val="tx1"/>
          </a:solidFill>
          <a:latin typeface="+mn-lt"/>
        </a:defRPr>
      </a:lvl6pPr>
      <a:lvl7pPr marL="3389635" indent="-260741" algn="l" rtl="0" fontAlgn="base">
        <a:spcBef>
          <a:spcPct val="20000"/>
        </a:spcBef>
        <a:spcAft>
          <a:spcPct val="0"/>
        </a:spcAft>
        <a:buClr>
          <a:srgbClr val="000097"/>
        </a:buClr>
        <a:buFont typeface="Arial" charset="0"/>
        <a:buChar char="»"/>
        <a:defRPr>
          <a:solidFill>
            <a:schemeClr val="tx1"/>
          </a:solidFill>
          <a:latin typeface="+mn-lt"/>
        </a:defRPr>
      </a:lvl7pPr>
      <a:lvl8pPr marL="3911117" indent="-260741" algn="l" rtl="0" fontAlgn="base">
        <a:spcBef>
          <a:spcPct val="20000"/>
        </a:spcBef>
        <a:spcAft>
          <a:spcPct val="0"/>
        </a:spcAft>
        <a:buClr>
          <a:srgbClr val="000097"/>
        </a:buClr>
        <a:buFont typeface="Arial" charset="0"/>
        <a:buChar char="»"/>
        <a:defRPr>
          <a:solidFill>
            <a:schemeClr val="tx1"/>
          </a:solidFill>
          <a:latin typeface="+mn-lt"/>
        </a:defRPr>
      </a:lvl8pPr>
      <a:lvl9pPr marL="4432600" indent="-260741" algn="l" rtl="0" fontAlgn="base">
        <a:spcBef>
          <a:spcPct val="20000"/>
        </a:spcBef>
        <a:spcAft>
          <a:spcPct val="0"/>
        </a:spcAft>
        <a:buClr>
          <a:srgbClr val="000097"/>
        </a:buClr>
        <a:buFont typeface="Arial" charset="0"/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04296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82" algn="l" defTabSz="104296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965" algn="l" defTabSz="104296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447" algn="l" defTabSz="104296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929" algn="l" defTabSz="104296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412" algn="l" defTabSz="104296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894" algn="l" defTabSz="104296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376" algn="l" defTabSz="104296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859" algn="l" defTabSz="104296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image.slidesharecdn.com/yy-161129150921/95/process-of-socialization-6-638.jpg?cb=1480432227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8049D-6B8C-67A0-1FAA-95E34CBDD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Stress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8D20D8D-61B4-F438-7BB5-D5C85D1A0B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64336" y="917979"/>
            <a:ext cx="7872442" cy="247684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0DC09-6A9D-2FAA-C060-A4C019ECA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A7FADD-35F1-E86A-2DF7-FF5FA6A14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FE7FDE-EF99-DF3F-2DF7-11230DFAA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06" y="3394825"/>
            <a:ext cx="10023295" cy="383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893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BA033-BBFC-4467-AD48-F3EBEC4DF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AGENCIES of SOCIALIZATION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0C915-1000-4842-A901-8D01E6D8B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FAMILY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SCHOOL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PEER- GROUP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MASS- MEDIA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33464-7D8B-438B-9DE9-9D58045F3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C06B9-222F-4B89-81D3-1EA917570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1081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Socialisation-stages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11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Content Placeholder 5" descr="Stages in socialization Process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6" y="1342231"/>
            <a:ext cx="9982200" cy="5715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325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78124-7B95-489F-8A5B-2BCB5AE30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D64AF-F417-73A5-1C1F-B45129FE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6FC29-9B24-BC9F-745A-714E46B0D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8E4E5C-8A2E-43A5-A6FA-A6E2A016F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122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078706" y="6066631"/>
            <a:ext cx="7573368" cy="336056"/>
          </a:xfrm>
        </p:spPr>
        <p:txBody>
          <a:bodyPr/>
          <a:lstStyle/>
          <a:p>
            <a:pPr>
              <a:defRPr/>
            </a:pPr>
            <a:r>
              <a:rPr lang="en-GB" sz="800" dirty="0"/>
              <a:t> 2003 McGraw-Hill Australia Pty Ltd PPTs t/a </a:t>
            </a:r>
            <a:r>
              <a:rPr lang="en-GB" sz="800" i="1" dirty="0"/>
              <a:t>Organisational Behaviour on the Pacific Rim</a:t>
            </a:r>
            <a:r>
              <a:rPr lang="en-GB" sz="800" dirty="0"/>
              <a:t> by </a:t>
            </a:r>
            <a:r>
              <a:rPr lang="en-GB" sz="800" dirty="0" err="1"/>
              <a:t>McShane</a:t>
            </a:r>
            <a:r>
              <a:rPr lang="en-GB" sz="800" dirty="0"/>
              <a:t> and </a:t>
            </a:r>
            <a:r>
              <a:rPr lang="en-GB" sz="800" dirty="0" err="1"/>
              <a:t>Travaglione</a:t>
            </a:r>
            <a:endParaRPr lang="en-GB" sz="800" i="1" dirty="0">
              <a:solidFill>
                <a:srgbClr val="660066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593FE4-B176-4A76-AF49-7F6E247F67DB}" type="slidenum">
              <a:rPr lang="en-GB"/>
              <a:pPr>
                <a:defRPr/>
              </a:pPr>
              <a:t>13</a:t>
            </a:fld>
            <a:endParaRPr lang="en-GB" b="0">
              <a:solidFill>
                <a:srgbClr val="996633"/>
              </a:solidFill>
            </a:endParaRPr>
          </a:p>
        </p:txBody>
      </p:sp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Organisational culture defined</a:t>
            </a:r>
          </a:p>
        </p:txBody>
      </p:sp>
      <p:sp>
        <p:nvSpPr>
          <p:cNvPr id="1536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425575" y="1428239"/>
            <a:ext cx="4633119" cy="4760795"/>
          </a:xfrm>
          <a:noFill/>
        </p:spPr>
        <p:txBody>
          <a:bodyPr/>
          <a:lstStyle/>
          <a:p>
            <a:pPr marL="0" indent="0">
              <a:lnSpc>
                <a:spcPct val="120000"/>
              </a:lnSpc>
              <a:buNone/>
            </a:pPr>
            <a:r>
              <a:rPr lang="en-GB" sz="2700"/>
              <a:t>The basic pattern of </a:t>
            </a:r>
            <a:r>
              <a:rPr lang="en-GB" sz="2700" b="1">
                <a:solidFill>
                  <a:srgbClr val="FF0000"/>
                </a:solidFill>
              </a:rPr>
              <a:t>shared assumptions, values and beliefs</a:t>
            </a:r>
            <a:r>
              <a:rPr lang="en-GB" sz="2700"/>
              <a:t> considered to be the correct way of thinking about and acting on problems and opportunities facing the organisation.</a:t>
            </a:r>
          </a:p>
        </p:txBody>
      </p:sp>
      <p:pic>
        <p:nvPicPr>
          <p:cNvPr id="88070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58694" y="1680281"/>
            <a:ext cx="4098528" cy="3232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260582" dir="2818496" algn="ctr" rotWithShape="0">
              <a:srgbClr val="3A392F">
                <a:alpha val="50000"/>
              </a:srgbClr>
            </a:outerShdw>
          </a:effectLst>
        </p:spPr>
      </p:pic>
      <p:sp>
        <p:nvSpPr>
          <p:cNvPr id="15367" name="Text Box 7"/>
          <p:cNvSpPr txBox="1">
            <a:spLocks noChangeArrowheads="1"/>
          </p:cNvSpPr>
          <p:nvPr/>
        </p:nvSpPr>
        <p:spPr bwMode="auto">
          <a:xfrm>
            <a:off x="7306072" y="4872814"/>
            <a:ext cx="3051622" cy="274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4296" tIns="52148" rIns="104296" bIns="52148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AU" sz="1100" i="1">
                <a:solidFill>
                  <a:schemeClr val="bg1"/>
                </a:solidFill>
                <a:latin typeface="Arial" charset="0"/>
              </a:rPr>
              <a:t>Courtesy of Melso Minerals (Matamata) Ltd</a:t>
            </a:r>
          </a:p>
        </p:txBody>
      </p:sp>
    </p:spTree>
    <p:extLst>
      <p:ext uri="{BB962C8B-B14F-4D97-AF65-F5344CB8AC3E}">
        <p14:creationId xmlns:p14="http://schemas.microsoft.com/office/powerpoint/2010/main" val="2950501148"/>
      </p:ext>
    </p:extLst>
  </p:cSld>
  <p:clrMapOvr>
    <a:masterClrMapping/>
  </p:clrMapOvr>
  <p:transition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5367" y="175391"/>
            <a:ext cx="6370539" cy="474646"/>
          </a:xfrm>
        </p:spPr>
        <p:txBody>
          <a:bodyPr/>
          <a:lstStyle/>
          <a:p>
            <a:r>
              <a:rPr lang="en-IN" sz="2400" dirty="0"/>
              <a:t>Elements of organisational culture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14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506" y="1727779"/>
            <a:ext cx="9033451" cy="54818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979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5367" y="175391"/>
            <a:ext cx="6370539" cy="474646"/>
          </a:xfrm>
        </p:spPr>
        <p:txBody>
          <a:bodyPr/>
          <a:lstStyle/>
          <a:p>
            <a:r>
              <a:rPr lang="en-US" sz="2400" dirty="0"/>
              <a:t>Elements of Organizational Culture</a:t>
            </a: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15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1231"/>
            <a:ext cx="10691813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44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B830F4-757F-41CE-B041-22F0A3763414}" type="slidenum">
              <a:rPr lang="en-GB" smtClean="0"/>
              <a:pPr>
                <a:defRPr/>
              </a:pPr>
              <a:t>16</a:t>
            </a:fld>
            <a:endParaRPr lang="en-GB" b="0">
              <a:solidFill>
                <a:srgbClr val="996633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06" y="1037431"/>
            <a:ext cx="10439400" cy="585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704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4"/>
          <p:cNvSpPr>
            <a:spLocks noGrp="1"/>
          </p:cNvSpPr>
          <p:nvPr>
            <p:ph type="dt" sz="quarter" idx="4294967295"/>
          </p:nvPr>
        </p:nvSpPr>
        <p:spPr bwMode="auto">
          <a:xfrm>
            <a:off x="1603772" y="7225207"/>
            <a:ext cx="7573368" cy="336056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/>
          <a:lstStyle/>
          <a:p>
            <a:pPr algn="ctr">
              <a:defRPr/>
            </a:pPr>
            <a:r>
              <a:rPr lang="en-US" sz="900">
                <a:solidFill>
                  <a:srgbClr val="DDDDDD"/>
                </a:solidFill>
                <a:latin typeface="+mj-lt"/>
                <a:sym typeface="Symbol" pitchFamily="18" charset="2"/>
              </a:rPr>
              <a:t>Prentice Hall, 2001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7662466" y="6889151"/>
            <a:ext cx="2227461" cy="504084"/>
          </a:xfrm>
        </p:spPr>
        <p:txBody>
          <a:bodyPr/>
          <a:lstStyle/>
          <a:p>
            <a:pPr>
              <a:defRPr/>
            </a:pPr>
            <a:fld id="{1CA83058-B64A-4D93-9FDD-D37EB389A5EF}" type="slidenum">
              <a:rPr lang="en-US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686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3364706" y="168028"/>
            <a:ext cx="6703418" cy="924154"/>
          </a:xfrm>
          <a:solidFill>
            <a:srgbClr val="CC0000"/>
          </a:solidFill>
          <a:ln w="25400" cap="flat">
            <a:solidFill>
              <a:schemeClr val="tx1"/>
            </a:solidFill>
          </a:ln>
        </p:spPr>
        <p:txBody>
          <a:bodyPr lIns="105021" tIns="52511" rIns="105021" bIns="52511"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Organizational Culture</a:t>
            </a:r>
          </a:p>
        </p:txBody>
      </p:sp>
      <p:sp>
        <p:nvSpPr>
          <p:cNvPr id="36867" name="Rectangle 1027"/>
          <p:cNvSpPr>
            <a:spLocks noGrp="1" noChangeArrowheads="1"/>
          </p:cNvSpPr>
          <p:nvPr>
            <p:ph type="body" sz="half" idx="1"/>
          </p:nvPr>
        </p:nvSpPr>
        <p:spPr>
          <a:xfrm>
            <a:off x="529023" y="2851228"/>
            <a:ext cx="4733355" cy="3875147"/>
          </a:xfrm>
          <a:noFill/>
          <a:ln w="47625" cap="flat" cmpd="thickThin">
            <a:solidFill>
              <a:schemeClr val="tx1"/>
            </a:solidFill>
            <a:miter lim="800000"/>
            <a:headEnd/>
            <a:tailEnd/>
          </a:ln>
        </p:spPr>
        <p:txBody>
          <a:bodyPr lIns="105021" tIns="52511" rIns="105021" bIns="52511"/>
          <a:lstStyle/>
          <a:p>
            <a:pPr>
              <a:lnSpc>
                <a:spcPct val="190000"/>
              </a:lnSpc>
              <a:buFont typeface="Monotype Sorts" pitchFamily="2" charset="2"/>
              <a:buChar char="v"/>
            </a:pPr>
            <a:r>
              <a:rPr lang="en-US" sz="2300" b="1" dirty="0"/>
              <a:t>Controlling behavior</a:t>
            </a:r>
            <a:endParaRPr lang="en-US" sz="2300" dirty="0"/>
          </a:p>
          <a:p>
            <a:pPr>
              <a:lnSpc>
                <a:spcPct val="190000"/>
              </a:lnSpc>
              <a:buFont typeface="Monotype Sorts" pitchFamily="2" charset="2"/>
              <a:buChar char="v"/>
            </a:pPr>
            <a:r>
              <a:rPr lang="en-US" sz="2300" dirty="0"/>
              <a:t>Defining boundaries</a:t>
            </a:r>
          </a:p>
          <a:p>
            <a:pPr>
              <a:lnSpc>
                <a:spcPct val="190000"/>
              </a:lnSpc>
              <a:buFont typeface="Monotype Sorts" pitchFamily="2" charset="2"/>
              <a:buChar char="v"/>
            </a:pPr>
            <a:r>
              <a:rPr lang="en-US" sz="2300" dirty="0"/>
              <a:t>Conveying identity</a:t>
            </a:r>
          </a:p>
          <a:p>
            <a:pPr>
              <a:lnSpc>
                <a:spcPct val="190000"/>
              </a:lnSpc>
              <a:buFont typeface="Monotype Sorts" pitchFamily="2" charset="2"/>
              <a:buChar char="v"/>
            </a:pPr>
            <a:r>
              <a:rPr lang="en-US" sz="2700" dirty="0"/>
              <a:t>Promoting commitment</a:t>
            </a:r>
          </a:p>
          <a:p>
            <a:pPr>
              <a:lnSpc>
                <a:spcPct val="190000"/>
              </a:lnSpc>
              <a:buFont typeface="Monotype Sorts" pitchFamily="2" charset="2"/>
              <a:buChar char="v"/>
            </a:pPr>
            <a:endParaRPr lang="en-US" sz="2700" dirty="0"/>
          </a:p>
        </p:txBody>
      </p:sp>
      <p:sp>
        <p:nvSpPr>
          <p:cNvPr id="36868" name="Rectangle 1028"/>
          <p:cNvSpPr>
            <a:spLocks noGrp="1" noChangeArrowheads="1"/>
          </p:cNvSpPr>
          <p:nvPr>
            <p:ph type="body" sz="half" idx="2"/>
          </p:nvPr>
        </p:nvSpPr>
        <p:spPr>
          <a:xfrm>
            <a:off x="5429437" y="2851228"/>
            <a:ext cx="4733355" cy="3875147"/>
          </a:xfrm>
          <a:noFill/>
          <a:ln w="47625" cap="flat" cmpd="thickThin">
            <a:solidFill>
              <a:schemeClr val="tx1"/>
            </a:solidFill>
            <a:miter lim="800000"/>
            <a:headEnd/>
            <a:tailEnd/>
          </a:ln>
        </p:spPr>
        <p:txBody>
          <a:bodyPr lIns="105021" tIns="52511" rIns="105021" bIns="52511"/>
          <a:lstStyle/>
          <a:p>
            <a:pPr>
              <a:lnSpc>
                <a:spcPct val="190000"/>
              </a:lnSpc>
              <a:buFont typeface="Monotype Sorts" pitchFamily="2" charset="2"/>
              <a:buChar char="v"/>
            </a:pPr>
            <a:r>
              <a:rPr lang="en-US" b="1" dirty="0"/>
              <a:t>Blocking mergers</a:t>
            </a:r>
          </a:p>
          <a:p>
            <a:pPr>
              <a:lnSpc>
                <a:spcPct val="190000"/>
              </a:lnSpc>
              <a:buFont typeface="Monotype Sorts" pitchFamily="2" charset="2"/>
              <a:buChar char="v"/>
            </a:pPr>
            <a:r>
              <a:rPr lang="en-US" sz="2700" dirty="0"/>
              <a:t>Inhibiting diversity</a:t>
            </a:r>
          </a:p>
          <a:p>
            <a:pPr>
              <a:lnSpc>
                <a:spcPct val="190000"/>
              </a:lnSpc>
              <a:buFont typeface="Monotype Sorts" pitchFamily="2" charset="2"/>
              <a:buChar char="v"/>
            </a:pPr>
            <a:r>
              <a:rPr lang="en-US" sz="2700" dirty="0"/>
              <a:t>Inhibiting change</a:t>
            </a:r>
          </a:p>
          <a:p>
            <a:pPr>
              <a:lnSpc>
                <a:spcPct val="190000"/>
              </a:lnSpc>
              <a:buFont typeface="Monotype Sorts" pitchFamily="2" charset="2"/>
              <a:buChar char="v"/>
            </a:pPr>
            <a:r>
              <a:rPr lang="en-US" sz="2700" dirty="0"/>
              <a:t>Blocking acquisitions</a:t>
            </a:r>
          </a:p>
        </p:txBody>
      </p:sp>
      <p:sp>
        <p:nvSpPr>
          <p:cNvPr id="21512" name="Rectangle 1029"/>
          <p:cNvSpPr>
            <a:spLocks noChangeArrowheads="1"/>
          </p:cNvSpPr>
          <p:nvPr/>
        </p:nvSpPr>
        <p:spPr bwMode="auto">
          <a:xfrm>
            <a:off x="527166" y="1925321"/>
            <a:ext cx="4737067" cy="93815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105021" tIns="52511" rIns="105021" bIns="52511" anchor="ctr"/>
          <a:lstStyle/>
          <a:p>
            <a:pPr algn="ctr"/>
            <a:r>
              <a:rPr lang="en-US" sz="3600" b="1" dirty="0">
                <a:latin typeface="Tahoma" pitchFamily="34" charset="0"/>
              </a:rPr>
              <a:t>Enable Functions</a:t>
            </a:r>
          </a:p>
        </p:txBody>
      </p:sp>
      <p:sp>
        <p:nvSpPr>
          <p:cNvPr id="21513" name="Rectangle 1030"/>
          <p:cNvSpPr>
            <a:spLocks noChangeArrowheads="1"/>
          </p:cNvSpPr>
          <p:nvPr/>
        </p:nvSpPr>
        <p:spPr bwMode="auto">
          <a:xfrm>
            <a:off x="5427580" y="1925321"/>
            <a:ext cx="4737067" cy="93815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105021" tIns="52511" rIns="105021" bIns="52511" anchor="ctr"/>
          <a:lstStyle/>
          <a:p>
            <a:pPr algn="ctr"/>
            <a:r>
              <a:rPr lang="en-US" sz="3600" b="1">
                <a:latin typeface="Tahoma" pitchFamily="34" charset="0"/>
              </a:rPr>
              <a:t>Liabilities</a:t>
            </a:r>
          </a:p>
        </p:txBody>
      </p:sp>
    </p:spTree>
    <p:extLst>
      <p:ext uri="{BB962C8B-B14F-4D97-AF65-F5344CB8AC3E}">
        <p14:creationId xmlns:p14="http://schemas.microsoft.com/office/powerpoint/2010/main" val="3539429302"/>
      </p:ext>
    </p:extLst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36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686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86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6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68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68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68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68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68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68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uild="p" autoUpdateAnimBg="0"/>
      <p:bldP spid="36868" grpId="0" build="p" animBg="1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16–</a:t>
            </a:r>
            <a:fld id="{0A2C697B-3477-47F7-AB87-40F0DF0FE7C4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261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2000" dirty="0"/>
              <a:t>What Is Organizational Culture?</a:t>
            </a:r>
          </a:p>
        </p:txBody>
      </p:sp>
      <p:sp>
        <p:nvSpPr>
          <p:cNvPr id="261123" name="Text Box 3" descr="Chap01Bkgd03"/>
          <p:cNvSpPr txBox="1">
            <a:spLocks noChangeArrowheads="1"/>
          </p:cNvSpPr>
          <p:nvPr/>
        </p:nvSpPr>
        <p:spPr bwMode="blackWhite">
          <a:xfrm>
            <a:off x="5524103" y="1764295"/>
            <a:ext cx="4276725" cy="4536758"/>
          </a:xfrm>
          <a:prstGeom prst="rect">
            <a:avLst/>
          </a:prstGeom>
          <a:blipFill dpi="0" rotWithShape="0">
            <a:blip r:embed="rId2"/>
            <a:srcRect/>
            <a:stretch>
              <a:fillRect/>
            </a:stretch>
          </a:blipFill>
          <a:ln w="12700">
            <a:solidFill>
              <a:schemeClr val="tx1"/>
            </a:solidFill>
            <a:miter lim="800000"/>
            <a:headEnd/>
            <a:tailEnd/>
          </a:ln>
          <a:effectLst>
            <a:outerShdw dist="135003" dir="2471156" algn="ctr" rotWithShape="0">
              <a:srgbClr val="DDDDDD"/>
            </a:outerShdw>
          </a:effectLst>
        </p:spPr>
        <p:txBody>
          <a:bodyPr lIns="208593" tIns="52148" rIns="208593" bIns="52148" anchor="ctr" anchorCtr="1"/>
          <a:lstStyle/>
          <a:p>
            <a:pPr marL="450865" indent="-450865">
              <a:lnSpc>
                <a:spcPct val="8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CC"/>
                </a:solidFill>
              </a:rPr>
              <a:t>Characteristics:</a:t>
            </a:r>
          </a:p>
          <a:p>
            <a:pPr marL="450865" indent="-450865">
              <a:lnSpc>
                <a:spcPct val="80000"/>
              </a:lnSpc>
              <a:spcBef>
                <a:spcPct val="50000"/>
              </a:spcBef>
              <a:buFontTx/>
              <a:buAutoNum type="arabicPeriod"/>
              <a:defRPr/>
            </a:pPr>
            <a:r>
              <a:rPr lang="en-US" sz="2500" dirty="0">
                <a:solidFill>
                  <a:schemeClr val="bg1"/>
                </a:solidFill>
              </a:rPr>
              <a:t>Innovation and risk taking</a:t>
            </a:r>
          </a:p>
          <a:p>
            <a:pPr marL="450865" indent="-450865">
              <a:lnSpc>
                <a:spcPct val="80000"/>
              </a:lnSpc>
              <a:spcBef>
                <a:spcPct val="50000"/>
              </a:spcBef>
              <a:buFontTx/>
              <a:buAutoNum type="arabicPeriod"/>
              <a:defRPr/>
            </a:pPr>
            <a:r>
              <a:rPr lang="en-US" sz="2500" dirty="0">
                <a:solidFill>
                  <a:schemeClr val="bg1"/>
                </a:solidFill>
              </a:rPr>
              <a:t>Attention to detail</a:t>
            </a:r>
          </a:p>
          <a:p>
            <a:pPr marL="450865" indent="-450865">
              <a:lnSpc>
                <a:spcPct val="80000"/>
              </a:lnSpc>
              <a:spcBef>
                <a:spcPct val="50000"/>
              </a:spcBef>
              <a:buFontTx/>
              <a:buAutoNum type="arabicPeriod"/>
              <a:defRPr/>
            </a:pPr>
            <a:r>
              <a:rPr lang="en-US" sz="2500" dirty="0">
                <a:solidFill>
                  <a:schemeClr val="bg1"/>
                </a:solidFill>
              </a:rPr>
              <a:t>Outcome orientation</a:t>
            </a:r>
          </a:p>
          <a:p>
            <a:pPr marL="450865" indent="-450865">
              <a:lnSpc>
                <a:spcPct val="80000"/>
              </a:lnSpc>
              <a:spcBef>
                <a:spcPct val="50000"/>
              </a:spcBef>
              <a:buFontTx/>
              <a:buAutoNum type="arabicPeriod"/>
              <a:defRPr/>
            </a:pPr>
            <a:r>
              <a:rPr lang="en-US" sz="2500" dirty="0">
                <a:solidFill>
                  <a:schemeClr val="bg1"/>
                </a:solidFill>
              </a:rPr>
              <a:t>People orientation</a:t>
            </a:r>
          </a:p>
          <a:p>
            <a:pPr marL="450865" indent="-450865">
              <a:lnSpc>
                <a:spcPct val="80000"/>
              </a:lnSpc>
              <a:spcBef>
                <a:spcPct val="50000"/>
              </a:spcBef>
              <a:buFontTx/>
              <a:buAutoNum type="arabicPeriod"/>
              <a:defRPr/>
            </a:pPr>
            <a:r>
              <a:rPr lang="en-US" sz="2500" dirty="0">
                <a:solidFill>
                  <a:schemeClr val="bg1"/>
                </a:solidFill>
              </a:rPr>
              <a:t>Team orientation</a:t>
            </a:r>
          </a:p>
          <a:p>
            <a:pPr marL="450865" indent="-450865">
              <a:lnSpc>
                <a:spcPct val="80000"/>
              </a:lnSpc>
              <a:spcBef>
                <a:spcPct val="50000"/>
              </a:spcBef>
              <a:buFontTx/>
              <a:buAutoNum type="arabicPeriod"/>
              <a:defRPr/>
            </a:pPr>
            <a:r>
              <a:rPr lang="en-US" sz="2500" dirty="0">
                <a:solidFill>
                  <a:schemeClr val="bg1"/>
                </a:solidFill>
              </a:rPr>
              <a:t>Aggressiveness</a:t>
            </a:r>
          </a:p>
          <a:p>
            <a:pPr marL="450865" indent="-450865">
              <a:lnSpc>
                <a:spcPct val="80000"/>
              </a:lnSpc>
              <a:spcBef>
                <a:spcPct val="50000"/>
              </a:spcBef>
              <a:buFontTx/>
              <a:buAutoNum type="arabicPeriod"/>
              <a:defRPr/>
            </a:pPr>
            <a:r>
              <a:rPr lang="en-US" sz="2500" dirty="0">
                <a:solidFill>
                  <a:schemeClr val="bg1"/>
                </a:solidFill>
              </a:rPr>
              <a:t>Stability</a:t>
            </a:r>
          </a:p>
        </p:txBody>
      </p:sp>
      <p:sp>
        <p:nvSpPr>
          <p:cNvPr id="18437" name="Text Box 4"/>
          <p:cNvSpPr txBox="1">
            <a:spLocks noChangeArrowheads="1"/>
          </p:cNvSpPr>
          <p:nvPr/>
        </p:nvSpPr>
        <p:spPr bwMode="auto">
          <a:xfrm>
            <a:off x="623689" y="1464995"/>
            <a:ext cx="4722217" cy="4167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4296" tIns="52148" rIns="104296" bIns="52148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dirty="0"/>
              <a:t>Organizational Culture</a:t>
            </a:r>
          </a:p>
          <a:p>
            <a:pPr>
              <a:spcBef>
                <a:spcPct val="50000"/>
              </a:spcBef>
            </a:pPr>
            <a:r>
              <a:rPr lang="en-US" dirty="0">
                <a:latin typeface="Tahoma" pitchFamily="34" charset="0"/>
              </a:rPr>
              <a:t>A common perception held by the organization’s members; a system of shared meaning.</a:t>
            </a:r>
          </a:p>
          <a:p>
            <a:pPr>
              <a:spcBef>
                <a:spcPct val="50000"/>
              </a:spcBef>
            </a:pPr>
            <a:r>
              <a:rPr lang="en-US" dirty="0">
                <a:latin typeface="Tahoma" pitchFamily="34" charset="0"/>
              </a:rPr>
              <a:t>The basic pattern of shared values and assumptions governing the way employees within an organization think about and act on problems and opportunities.</a:t>
            </a:r>
          </a:p>
        </p:txBody>
      </p:sp>
    </p:spTree>
    <p:extLst>
      <p:ext uri="{BB962C8B-B14F-4D97-AF65-F5344CB8AC3E}">
        <p14:creationId xmlns:p14="http://schemas.microsoft.com/office/powerpoint/2010/main" val="15221950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1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1123" grpId="0" animBg="1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B830F4-757F-41CE-B041-22F0A3763414}" type="slidenum">
              <a:rPr lang="en-GB" smtClean="0"/>
              <a:pPr>
                <a:defRPr/>
              </a:pPr>
              <a:t>19</a:t>
            </a:fld>
            <a:endParaRPr lang="en-GB" b="0">
              <a:solidFill>
                <a:srgbClr val="996633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37431"/>
            <a:ext cx="10603706" cy="4752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7063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FC20D6F-707F-E705-EA17-92DCD288B1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961231"/>
            <a:ext cx="10469067" cy="470843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9103B-8E17-4E20-D09A-291B4FBAE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5D1406-752A-33B6-8CB2-AF16E38B6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866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B830F4-757F-41CE-B041-22F0A3763414}" type="slidenum">
              <a:rPr lang="en-GB" smtClean="0"/>
              <a:pPr>
                <a:defRPr/>
              </a:pPr>
              <a:t>20</a:t>
            </a:fld>
            <a:endParaRPr lang="en-GB" b="0">
              <a:solidFill>
                <a:srgbClr val="996633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306" y="1113631"/>
            <a:ext cx="9143999" cy="5181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1790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B830F4-757F-41CE-B041-22F0A3763414}" type="slidenum">
              <a:rPr lang="en-GB" smtClean="0"/>
              <a:pPr>
                <a:defRPr/>
              </a:pPr>
              <a:t>21</a:t>
            </a:fld>
            <a:endParaRPr lang="en-GB" b="0">
              <a:solidFill>
                <a:srgbClr val="996633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37431"/>
            <a:ext cx="10691813" cy="617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07769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22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706" y="1418431"/>
            <a:ext cx="9525000" cy="5085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6707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92B53-4B94-5393-EDCA-0848C7AF5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97F2F9-6D6D-32A5-870E-12F7F82B85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B830F4-757F-41CE-B041-22F0A3763414}" type="slidenum">
              <a:rPr lang="en-GB" smtClean="0"/>
              <a:pPr>
                <a:defRPr/>
              </a:pPr>
              <a:t>23</a:t>
            </a:fld>
            <a:endParaRPr lang="en-GB" b="0">
              <a:solidFill>
                <a:srgbClr val="9966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9218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2AF76-62E2-B1D0-F640-DC6F42FEE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8658E9-56D2-25D2-7031-25C85C5767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B830F4-757F-41CE-B041-22F0A3763414}" type="slidenum">
              <a:rPr lang="en-GB" smtClean="0"/>
              <a:pPr>
                <a:defRPr/>
              </a:pPr>
              <a:t>24</a:t>
            </a:fld>
            <a:endParaRPr lang="en-GB" b="0">
              <a:solidFill>
                <a:srgbClr val="9966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5909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F9A4A-5BE9-BB42-649F-066357119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5B9BEF-3893-F436-AC87-69ECA47C90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B830F4-757F-41CE-B041-22F0A3763414}" type="slidenum">
              <a:rPr lang="en-GB" smtClean="0"/>
              <a:pPr>
                <a:defRPr/>
              </a:pPr>
              <a:t>25</a:t>
            </a:fld>
            <a:endParaRPr lang="en-GB" b="0">
              <a:solidFill>
                <a:srgbClr val="9966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0039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D2D56-F076-49D9-B65A-B29D6DC60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3B3835"/>
                </a:solidFill>
                <a:effectLst/>
                <a:latin typeface="Helvetica Neue"/>
              </a:rPr>
              <a:t>THE ORAL STAGE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C2129-F27A-4073-8DD9-BA9D62891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It is a stage which begins from birth till child is of 1 year.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 It needs to be fed as it is helpless and dependent on others for its very survival.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It also needs to be protected from the cold, damp and other discomforts.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During this stage, the child cries for everything as this is the only way it can communicate its needs.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The aim of oral stage is to establish oral dependency.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7A713-2F58-44BC-B150-31F741E55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F4750C-12A4-4E89-92CB-FE905EE75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0653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A4D3B-4728-4CD7-9753-5774C7D62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3B3835"/>
                </a:solidFill>
                <a:effectLst/>
                <a:latin typeface="Helvetica Neue"/>
              </a:rPr>
              <a:t>THE ORAL STAGE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3742B-99EE-4A58-B251-F72A4918F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u="none" strike="noStrike" dirty="0">
                <a:solidFill>
                  <a:srgbClr val="007AB5"/>
                </a:solidFill>
                <a:effectLst/>
                <a:latin typeface="Helvetica Neue"/>
                <a:hlinkClick r:id="rId2" tooltip="➤ During the ﬁrst year of its life,&#10;the child’s contact wit..."/>
              </a:rPr>
              <a:t> 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During the ﬁrst year of its life, the child’s contact with the outside world is through the mouth and lips.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 Mother generally starts the process of socialization as the child is dependent on her for its substance.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 The child is only concerned with its oral needs.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 Freud called this stage as stage of ‘primary identiﬁcation’.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It means that the child merges its identity with that of the mother.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Crying and smiling are forms of early social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 Neue"/>
              </a:rPr>
              <a:t>behaviour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.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5A79E-B35D-4B64-88F0-2266A9732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3EBB81-66F0-4118-AB42-929823160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27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20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8BDDB-F077-4E8C-A3B8-EB5E261E2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3B3835"/>
                </a:solidFill>
                <a:effectLst/>
                <a:latin typeface="Helvetica Neue"/>
              </a:rPr>
              <a:t>THE ANAL STAGE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1004F-1187-40C5-BF7C-D05596049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During this stage the child learns that one cannot totally depend on the mother for everything.</a:t>
            </a:r>
          </a:p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 The child realizes that there are some things that it must do by itself. </a:t>
            </a:r>
          </a:p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The child undergoes toilet training, acquires other skills. </a:t>
            </a:r>
          </a:p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The child internalizes two separate roles, one’s own and that of the mother.</a:t>
            </a:r>
          </a:p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 It is taught to distinguish between wrong and right actions through a system of reward and punishments.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11766-0E94-4715-9D1A-BFA8A357F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788F1F-A1E6-4CF2-8056-E95955A48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513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293C9-8379-429B-BAED-58061667D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THE OEDIPAL STAGE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4FDB1-ED00-4439-BA72-EF41A78FA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It is at this stage that the child becomes a member of the family as a whole.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the child learns to identify itself with the social role ascribed to it on basis of its gender.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 According to Freud, the boy develops the ‘Oedipus Complex’ and girl develops ‘Electra Complex’.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In this stage there is a lot of pressure on the child to identify with the right gender.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 Boys generally identify with the father and girls their mother.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4EDDA9-601D-4EAA-B9E3-3EB2E25AC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CC3897-1D7F-49B0-86DD-D00350CD1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29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481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B739742-7157-A16F-E832-5FAF53D96A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52" y="1037431"/>
            <a:ext cx="9906454" cy="523778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7C7C4-2C86-4212-FE4F-E621EC10E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876B8D-236E-A16B-4333-4F7D7DAA6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586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3E7C5-0F51-440B-B13B-4926D5ED8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THE LATENCY STAGE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573D4-476B-4DBF-BC32-5795CA143B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➤By the beginning of this stage, the child has learnt to be independent in the daily routine at home.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➤He/she learns social norms.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➤This stage has been called ‘gang stage’ by some sociologists.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➤There is greater participation in group activities and group loyalties are considered important.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➤There is greater revolt against adult authority and domination.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F8299-EE0A-43A2-A5B9-F05A6A0D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FE08FF-6E70-4832-B190-42553E16E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30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257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CE853-4537-4243-8B53-FA024D6B3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dirty="0"/>
              <a:t>A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DOLESCENCE STAGE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8FE43-4886-4DFE-838D-E16AC4BB5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This stage starts with the onset of puberty &amp; continues through the teenage years.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 This is a stage of transition from childhood to maturity during which new patterns of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 Neue"/>
              </a:rPr>
              <a:t>behaviour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are learnt to meet the increased demands of the peer group &amp; of adult society.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 The adolescent undergoes a number of physiological changes.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</a:t>
            </a:r>
            <a:r>
              <a:rPr lang="en-US" b="0" i="0" dirty="0">
                <a:solidFill>
                  <a:srgbClr val="FF0000"/>
                </a:solidFill>
                <a:effectLst/>
                <a:latin typeface="Helvetica Neue"/>
              </a:rPr>
              <a:t>Boys &amp; girls try to break free from parental control.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95791-ACA4-4FA0-B37D-B2F768A6E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492E89-65D2-485C-AEF9-4C5F42D5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31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3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E91D9-5D88-4709-8848-F85AFC0D3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dirty="0"/>
              <a:t>A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DOLESCENCE STAGE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BE187-3C91-4D72-AFE9-2DBA05A91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  ➤ Adolescents are generally interested in various recreational activities like T.V. , sports, dance, music, being online networking on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 Neue"/>
              </a:rPr>
              <a:t>facebook,etc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.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➤ In modern societies adolescents are encouraged to make their own decisions regarding education, occupation &amp; their marriage partners. 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➤ They are also expected to accept greater responsibilities.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CF0AA-BCA2-4AD2-9E68-BC3DD240B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780C4B-DDC3-4D3E-8C78-399319AF9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32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0164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E4E41-AA9F-47CC-A44B-B4E0C0D17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5367" y="175391"/>
            <a:ext cx="6370539" cy="413091"/>
          </a:xfrm>
        </p:spPr>
        <p:txBody>
          <a:bodyPr/>
          <a:lstStyle/>
          <a:p>
            <a:r>
              <a:rPr lang="en-IN" sz="2000" i="0" dirty="0">
                <a:solidFill>
                  <a:srgbClr val="3B3835"/>
                </a:solidFill>
                <a:effectLst/>
                <a:latin typeface="Helvetica Neue"/>
              </a:rPr>
              <a:t>Secondary socialization anticipatory socialization</a:t>
            </a:r>
            <a:endParaRPr lang="en-IN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5C4EC-0409-428D-A073-9B41067411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In anticipatory socialization the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individual mimic or copy the behavior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of his anticipated future role. For example- if one has anticipated his/her future role as a doctor he/she will start picking up doctor’s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mannerism.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95528-461B-4B81-83BA-DE69E95BF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4FF009-63CB-4B8B-AB20-0FA9AD9FE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33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758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0B97B-BA69-474E-BD2C-1D516C599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RE-SOCIALIZATION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84AC0-ADEB-4596-AFE7-E46538A2A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Re-socialization is a kind of learning which involves the learning of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new ways of thinking,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feeling and behaving that are completely different from one’s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previous way of life.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88909-6186-45AA-98F8-560F1DB06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E2F41C-67A1-4333-BEFF-716FC22A7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34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075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C30E9-F00D-4E40-8C8C-9CFEC8422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REVERSE-SOCIALIZATION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E9B38-5384-4FA0-9293-9BC1B2AD2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In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reverse-socialization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the younger generation transfers knowledge to the older generation. This occurs mostly in industrial societies where the pace of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technological change 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is very rapid. 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3C687-36D6-4809-9DED-EEA35DC2E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394255-9F69-4721-8057-B22A9F2DA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35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748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F5E881-7A79-800F-D39D-5FF5817B7A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458" y="1499528"/>
            <a:ext cx="9541248" cy="445565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08859-3F5E-95EB-2CEA-AF9110739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AF03FB-EDDE-29B0-8A5B-9E9FCAE5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84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E499DF7-5814-9463-6EA0-818666F542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204" y="1117956"/>
            <a:ext cx="4908911" cy="340291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F7EA7-6377-911F-B725-6E34A8D89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3B36E0-9746-0D9B-08C4-6B4E0EF0C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CB2C20-8B6E-3788-E44C-089B9C78E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5095" y="1341108"/>
            <a:ext cx="4498431" cy="31721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0343C2F-235A-9AA6-73AC-CD7FEF4F5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177" y="4539350"/>
            <a:ext cx="3667637" cy="266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772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E3130-CD0C-8626-0330-5FCD0FE72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21FF2-C370-591A-BE06-5B07E0247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36EE2-E281-7759-ECBA-1825D7CB5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02A922-59A6-6A60-5D54-EDA1B4E0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42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D96D8-C2D3-4777-B48F-C78F8EAE2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3200" b="1" dirty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US" b="1" dirty="0" err="1">
                <a:solidFill>
                  <a:srgbClr val="002060"/>
                </a:solidFill>
              </a:rPr>
              <a:t>Organisational</a:t>
            </a:r>
            <a:r>
              <a:rPr lang="en-US" b="1" dirty="0">
                <a:solidFill>
                  <a:srgbClr val="002060"/>
                </a:solidFill>
              </a:rPr>
              <a:t> </a:t>
            </a:r>
            <a:r>
              <a:rPr lang="en-US" b="1" dirty="0" err="1">
                <a:solidFill>
                  <a:srgbClr val="002060"/>
                </a:solidFill>
              </a:rPr>
              <a:t>Behaviour</a:t>
            </a:r>
            <a:endParaRPr lang="en-US" b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Topic: Lecture 30 </a:t>
            </a:r>
            <a:r>
              <a:rPr lang="en-US" b="1" dirty="0" err="1">
                <a:solidFill>
                  <a:srgbClr val="C00000"/>
                </a:solidFill>
              </a:rPr>
              <a:t>Socialisation</a:t>
            </a:r>
            <a:endParaRPr lang="en-US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2060"/>
              </a:solidFill>
            </a:endParaRPr>
          </a:p>
          <a:p>
            <a:pPr marL="0" indent="0" algn="ctr" eaLnBrk="1" hangingPunct="1">
              <a:buNone/>
              <a:defRPr/>
            </a:pPr>
            <a:r>
              <a:rPr lang="en-US" sz="2000" b="1" dirty="0">
                <a:solidFill>
                  <a:srgbClr val="002060"/>
                </a:solidFill>
              </a:rPr>
              <a:t>Dr. C. Vijaya Banu</a:t>
            </a:r>
          </a:p>
          <a:p>
            <a:pPr marL="0" indent="0" algn="ctr" eaLnBrk="1" hangingPunct="1">
              <a:buNone/>
              <a:defRPr/>
            </a:pPr>
            <a:r>
              <a:rPr lang="en-US" sz="2000" b="1" dirty="0">
                <a:solidFill>
                  <a:srgbClr val="002060"/>
                </a:solidFill>
              </a:rPr>
              <a:t>Professor , School of Management</a:t>
            </a:r>
          </a:p>
          <a:p>
            <a:pPr marL="0" indent="0" algn="ctr" eaLnBrk="1" hangingPunct="1">
              <a:buNone/>
              <a:defRPr/>
            </a:pPr>
            <a:r>
              <a:rPr lang="en-US" sz="2000" b="1" dirty="0">
                <a:solidFill>
                  <a:srgbClr val="002060"/>
                </a:solidFill>
              </a:rPr>
              <a:t>SASTRA Deemed University, Thanjavur – 613 401</a:t>
            </a:r>
          </a:p>
          <a:p>
            <a:pPr marL="0" indent="0" algn="ctr" eaLnBrk="1" hangingPunct="1">
              <a:buNone/>
              <a:defRPr/>
            </a:pPr>
            <a:r>
              <a:rPr lang="en-US" sz="2000" b="1" dirty="0">
                <a:solidFill>
                  <a:srgbClr val="C00000"/>
                </a:solidFill>
              </a:rPr>
              <a:t>vijayabanu@mba.sastra.edu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78F1E-BCE3-4B91-B0B3-00747DFD29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8198" y="7225206"/>
            <a:ext cx="1446790" cy="304052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FFFFFF"/>
                </a:solidFill>
              </a:rPr>
              <a:t>5-02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DE906A-E1B5-4D32-8332-A3EC40A05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897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6A1DD-E7C0-4299-899B-1251BC283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3B3835"/>
                </a:solidFill>
                <a:effectLst/>
                <a:latin typeface="Helvetica Neue"/>
              </a:rPr>
              <a:t>Socialization 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C44C4-CBB4-4E5B-8A63-8237EF438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Socialization is the process of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working together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, of developing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group responsibility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.</a:t>
            </a:r>
          </a:p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socialization is the process by which the individual learns to conform to the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norms 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of the group</a:t>
            </a:r>
            <a:endParaRPr lang="en-US" dirty="0">
              <a:solidFill>
                <a:srgbClr val="3B3835"/>
              </a:solidFill>
              <a:latin typeface="Helvetica Neue"/>
            </a:endParaRPr>
          </a:p>
          <a:p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Socialization is a social process through which an individual develops his own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self by learning 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the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norms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 and by knowing about his </a:t>
            </a:r>
            <a:r>
              <a:rPr lang="en-US" b="1" i="0" dirty="0">
                <a:solidFill>
                  <a:srgbClr val="FF0000"/>
                </a:solidFill>
                <a:effectLst/>
                <a:latin typeface="Helvetica Neue"/>
              </a:rPr>
              <a:t>own self from others.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D1607-F6E5-4C2D-89EC-55C733E5A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A3B916-C7AB-4538-A3F1-9D6464783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1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3814D3A-EFA2-46D7-8514-7E2D916B7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Primary Socialisation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EAC08BD-D209-4246-BB06-2EE339E49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7B7778-2659-4571-8BFD-121F33B40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4AD047-73D5-461C-8EC7-AF8E79B1D8CA}" type="datetime5">
              <a:rPr lang="en-IN" smtClean="0">
                <a:solidFill>
                  <a:srgbClr val="FFFFFF"/>
                </a:solidFill>
              </a:rPr>
              <a:pPr>
                <a:defRPr/>
              </a:pPr>
              <a:t>12-Oct-24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A9869D-50AB-45E5-B3F3-3C5D39F73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6A362-4403-4718-B072-B01303837876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2050" name="Picture 2" descr="STAGES OF SOCIALIZATION&#10;1.1. Oral&#10;Stage&#10;2. Anal Stage&#10;5.Adolescence&#10;Stage&#10;4. Latency&#10;Stage&#10;3. Oedipal&#10;Stage&#10; ">
            <a:extLst>
              <a:ext uri="{FF2B5EF4-FFF2-40B4-BE49-F238E27FC236}">
                <a16:creationId xmlns:a16="http://schemas.microsoft.com/office/drawing/2014/main" id="{BB8EB98F-5726-4E2E-800D-B70C4734F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23" y="1799431"/>
            <a:ext cx="10196910" cy="4968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406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4661</TotalTime>
  <Words>1016</Words>
  <Application>Microsoft Office PowerPoint</Application>
  <PresentationFormat>Custom</PresentationFormat>
  <Paragraphs>160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Calibri</vt:lpstr>
      <vt:lpstr>French Script MT</vt:lpstr>
      <vt:lpstr>Helvetica Neue</vt:lpstr>
      <vt:lpstr>Monotype Sorts</vt:lpstr>
      <vt:lpstr>Tahoma</vt:lpstr>
      <vt:lpstr>Wingdings</vt:lpstr>
      <vt:lpstr>Default Design</vt:lpstr>
      <vt:lpstr>Stress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Socialization </vt:lpstr>
      <vt:lpstr>Primary Socialisation</vt:lpstr>
      <vt:lpstr>AGENCIES of SOCIALIZATION</vt:lpstr>
      <vt:lpstr>Socialisation-stages</vt:lpstr>
      <vt:lpstr>PowerPoint Presentation</vt:lpstr>
      <vt:lpstr>Organisational culture defined</vt:lpstr>
      <vt:lpstr>Elements of organisational culture</vt:lpstr>
      <vt:lpstr>Elements of Organizational Culture</vt:lpstr>
      <vt:lpstr>PowerPoint Presentation</vt:lpstr>
      <vt:lpstr>Organizational Culture</vt:lpstr>
      <vt:lpstr>What Is Organizational Culture?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ORAL STAGE</vt:lpstr>
      <vt:lpstr>THE ORAL STAGE</vt:lpstr>
      <vt:lpstr>THE ANAL STAGE</vt:lpstr>
      <vt:lpstr>THE OEDIPAL STAGE</vt:lpstr>
      <vt:lpstr>THE LATENCY STAGE</vt:lpstr>
      <vt:lpstr>ADOLESCENCE STAGE </vt:lpstr>
      <vt:lpstr>ADOLESCENCE STAGE </vt:lpstr>
      <vt:lpstr>Secondary socialization anticipatory socialization</vt:lpstr>
      <vt:lpstr>RE-SOCIALIZATION</vt:lpstr>
      <vt:lpstr>REVERSE-SOCIALIZATION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Oxidation of Organic Compounds using Nanomaterial Based Technologies</dc:title>
  <dc:creator>Gautham Jegadeesan</dc:creator>
  <cp:lastModifiedBy>Vijayabanu C</cp:lastModifiedBy>
  <cp:revision>575</cp:revision>
  <dcterms:created xsi:type="dcterms:W3CDTF">2015-02-25T10:23:39Z</dcterms:created>
  <dcterms:modified xsi:type="dcterms:W3CDTF">2024-10-12T06:18:37Z</dcterms:modified>
</cp:coreProperties>
</file>

<file path=docProps/thumbnail.jpeg>
</file>